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8288000" cy="10287000"/>
  <p:notesSz cx="6858000" cy="9144000"/>
  <p:embeddedFontLst>
    <p:embeddedFont>
      <p:font typeface="微軟正黑體" panose="020B0604030504040204" pitchFamily="34" charset="-12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ibernate" panose="02000503000000000000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  <p:bold r:id="rId27"/>
    </p:embeddedFont>
    <p:embeddedFont>
      <p:font typeface="Montserrat Medium" panose="00000600000000000000" pitchFamily="2" charset="0"/>
      <p:regular r:id="rId28"/>
      <p:italic r:id="rId29"/>
    </p:embeddedFont>
    <p:embeddedFont>
      <p:font typeface="TT Milks Casual 900 One" panose="02020500000000000000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6B139-4E1A-465C-9B36-A8550D2C480C}" v="49" dt="2023-12-25T08:27:03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26" autoAdjust="0"/>
  </p:normalViewPr>
  <p:slideViewPr>
    <p:cSldViewPr>
      <p:cViewPr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謹君 吳" userId="103cd8e82f83c42f" providerId="LiveId" clId="{A5F6B139-4E1A-465C-9B36-A8550D2C480C}"/>
    <pc:docChg chg="undo custSel modSld">
      <pc:chgData name="謹君 吳" userId="103cd8e82f83c42f" providerId="LiveId" clId="{A5F6B139-4E1A-465C-9B36-A8550D2C480C}" dt="2023-12-25T08:27:03.146" v="196"/>
      <pc:docMkLst>
        <pc:docMk/>
      </pc:docMkLst>
      <pc:sldChg chg="addSp delSp modSp mod">
        <pc:chgData name="謹君 吳" userId="103cd8e82f83c42f" providerId="LiveId" clId="{A5F6B139-4E1A-465C-9B36-A8550D2C480C}" dt="2023-12-25T08:27:03.146" v="196"/>
        <pc:sldMkLst>
          <pc:docMk/>
          <pc:sldMk cId="0" sldId="270"/>
        </pc:sldMkLst>
        <pc:spChg chg="del">
          <ac:chgData name="謹君 吳" userId="103cd8e82f83c42f" providerId="LiveId" clId="{A5F6B139-4E1A-465C-9B36-A8550D2C480C}" dt="2023-12-25T08:17:43.701" v="22" actId="478"/>
          <ac:spMkLst>
            <pc:docMk/>
            <pc:sldMk cId="0" sldId="270"/>
            <ac:spMk id="4" creationId="{00000000-0000-0000-0000-000000000000}"/>
          </ac:spMkLst>
        </pc:spChg>
        <pc:graphicFrameChg chg="add mod modGraphic">
          <ac:chgData name="謹君 吳" userId="103cd8e82f83c42f" providerId="LiveId" clId="{A5F6B139-4E1A-465C-9B36-A8550D2C480C}" dt="2023-12-25T08:27:03.146" v="196"/>
          <ac:graphicFrameMkLst>
            <pc:docMk/>
            <pc:sldMk cId="0" sldId="270"/>
            <ac:graphicFrameMk id="6" creationId="{4124C7EA-864E-348B-E4C1-D4E2726A1E73}"/>
          </ac:graphicFrameMkLst>
        </pc:graphicFrameChg>
        <pc:graphicFrameChg chg="add del mod modGraphic">
          <ac:chgData name="謹君 吳" userId="103cd8e82f83c42f" providerId="LiveId" clId="{A5F6B139-4E1A-465C-9B36-A8550D2C480C}" dt="2023-12-25T08:26:13.475" v="184"/>
          <ac:graphicFrameMkLst>
            <pc:docMk/>
            <pc:sldMk cId="0" sldId="270"/>
            <ac:graphicFrameMk id="7" creationId="{096C35D9-2049-E2FC-3630-CAF2D23240A3}"/>
          </ac:graphicFrameMkLst>
        </pc:graphicFrameChg>
        <pc:graphicFrameChg chg="add del mod">
          <ac:chgData name="謹君 吳" userId="103cd8e82f83c42f" providerId="LiveId" clId="{A5F6B139-4E1A-465C-9B36-A8550D2C480C}" dt="2023-12-25T08:26:24.382" v="187"/>
          <ac:graphicFrameMkLst>
            <pc:docMk/>
            <pc:sldMk cId="0" sldId="270"/>
            <ac:graphicFrameMk id="8" creationId="{BECA7D97-6A1E-0ECD-1571-F74D37BD773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843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901955" y="-723299"/>
            <a:ext cx="3085926" cy="3080315"/>
          </a:xfrm>
          <a:custGeom>
            <a:avLst/>
            <a:gdLst/>
            <a:ahLst/>
            <a:cxnLst/>
            <a:rect l="l" t="t" r="r" b="b"/>
            <a:pathLst>
              <a:path w="3085926" h="3080315">
                <a:moveTo>
                  <a:pt x="0" y="0"/>
                </a:moveTo>
                <a:lnTo>
                  <a:pt x="3085926" y="0"/>
                </a:lnTo>
                <a:lnTo>
                  <a:pt x="3085926" y="3080315"/>
                </a:lnTo>
                <a:lnTo>
                  <a:pt x="0" y="308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6063741" y="-723299"/>
            <a:ext cx="2846063" cy="2851247"/>
          </a:xfrm>
          <a:custGeom>
            <a:avLst/>
            <a:gdLst/>
            <a:ahLst/>
            <a:cxnLst/>
            <a:rect l="l" t="t" r="r" b="b"/>
            <a:pathLst>
              <a:path w="2846063" h="2851247">
                <a:moveTo>
                  <a:pt x="0" y="0"/>
                </a:moveTo>
                <a:lnTo>
                  <a:pt x="2846063" y="0"/>
                </a:lnTo>
                <a:lnTo>
                  <a:pt x="2846063" y="2851248"/>
                </a:lnTo>
                <a:lnTo>
                  <a:pt x="0" y="2851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1990153" y="-617433"/>
            <a:ext cx="3191432" cy="1390271"/>
          </a:xfrm>
          <a:custGeom>
            <a:avLst/>
            <a:gdLst/>
            <a:ahLst/>
            <a:cxnLst/>
            <a:rect l="l" t="t" r="r" b="b"/>
            <a:pathLst>
              <a:path w="3191432" h="1390271">
                <a:moveTo>
                  <a:pt x="0" y="0"/>
                </a:moveTo>
                <a:lnTo>
                  <a:pt x="3191432" y="0"/>
                </a:lnTo>
                <a:lnTo>
                  <a:pt x="3191432" y="1390271"/>
                </a:lnTo>
                <a:lnTo>
                  <a:pt x="0" y="1390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668438" y="2727486"/>
            <a:ext cx="1697138" cy="1592224"/>
          </a:xfrm>
          <a:custGeom>
            <a:avLst/>
            <a:gdLst/>
            <a:ahLst/>
            <a:cxnLst/>
            <a:rect l="l" t="t" r="r" b="b"/>
            <a:pathLst>
              <a:path w="1697138" h="1592224">
                <a:moveTo>
                  <a:pt x="0" y="0"/>
                </a:moveTo>
                <a:lnTo>
                  <a:pt x="1697138" y="0"/>
                </a:lnTo>
                <a:lnTo>
                  <a:pt x="1697138" y="1592224"/>
                </a:lnTo>
                <a:lnTo>
                  <a:pt x="0" y="1592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5817994" y="7821356"/>
            <a:ext cx="3458236" cy="3338770"/>
          </a:xfrm>
          <a:custGeom>
            <a:avLst/>
            <a:gdLst/>
            <a:ahLst/>
            <a:cxnLst/>
            <a:rect l="l" t="t" r="r" b="b"/>
            <a:pathLst>
              <a:path w="3458236" h="3338770">
                <a:moveTo>
                  <a:pt x="0" y="0"/>
                </a:moveTo>
                <a:lnTo>
                  <a:pt x="3458236" y="0"/>
                </a:lnTo>
                <a:lnTo>
                  <a:pt x="3458236" y="3338770"/>
                </a:lnTo>
                <a:lnTo>
                  <a:pt x="0" y="333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968978" y="8662818"/>
            <a:ext cx="4027275" cy="2114882"/>
          </a:xfrm>
          <a:custGeom>
            <a:avLst/>
            <a:gdLst/>
            <a:ahLst/>
            <a:cxnLst/>
            <a:rect l="l" t="t" r="r" b="b"/>
            <a:pathLst>
              <a:path w="4027275" h="2114882">
                <a:moveTo>
                  <a:pt x="0" y="0"/>
                </a:moveTo>
                <a:lnTo>
                  <a:pt x="4027276" y="0"/>
                </a:lnTo>
                <a:lnTo>
                  <a:pt x="4027276" y="2114882"/>
                </a:lnTo>
                <a:lnTo>
                  <a:pt x="0" y="21148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901955" y="6084566"/>
            <a:ext cx="2670446" cy="5156504"/>
          </a:xfrm>
          <a:custGeom>
            <a:avLst/>
            <a:gdLst/>
            <a:ahLst/>
            <a:cxnLst/>
            <a:rect l="l" t="t" r="r" b="b"/>
            <a:pathLst>
              <a:path w="2670446" h="5156504">
                <a:moveTo>
                  <a:pt x="0" y="0"/>
                </a:moveTo>
                <a:lnTo>
                  <a:pt x="2670446" y="0"/>
                </a:lnTo>
                <a:lnTo>
                  <a:pt x="2670446" y="5156504"/>
                </a:lnTo>
                <a:lnTo>
                  <a:pt x="0" y="51565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6722171" y="8924368"/>
            <a:ext cx="2761200" cy="2726058"/>
          </a:xfrm>
          <a:custGeom>
            <a:avLst/>
            <a:gdLst/>
            <a:ahLst/>
            <a:cxnLst/>
            <a:rect l="l" t="t" r="r" b="b"/>
            <a:pathLst>
              <a:path w="2761200" h="2726058">
                <a:moveTo>
                  <a:pt x="0" y="0"/>
                </a:moveTo>
                <a:lnTo>
                  <a:pt x="2761200" y="0"/>
                </a:lnTo>
                <a:lnTo>
                  <a:pt x="2761200" y="2726058"/>
                </a:lnTo>
                <a:lnTo>
                  <a:pt x="0" y="2726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3033159" y="-473320"/>
            <a:ext cx="2784835" cy="2146738"/>
          </a:xfrm>
          <a:custGeom>
            <a:avLst/>
            <a:gdLst/>
            <a:ahLst/>
            <a:cxnLst/>
            <a:rect l="l" t="t" r="r" b="b"/>
            <a:pathLst>
              <a:path w="2784835" h="2146738">
                <a:moveTo>
                  <a:pt x="0" y="0"/>
                </a:moveTo>
                <a:lnTo>
                  <a:pt x="2784835" y="0"/>
                </a:lnTo>
                <a:lnTo>
                  <a:pt x="2784835" y="2146738"/>
                </a:lnTo>
                <a:lnTo>
                  <a:pt x="0" y="21467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7075208" y="3092138"/>
            <a:ext cx="1834596" cy="3765029"/>
          </a:xfrm>
          <a:custGeom>
            <a:avLst/>
            <a:gdLst/>
            <a:ahLst/>
            <a:cxnLst/>
            <a:rect l="l" t="t" r="r" b="b"/>
            <a:pathLst>
              <a:path w="1834596" h="3765029">
                <a:moveTo>
                  <a:pt x="0" y="0"/>
                </a:moveTo>
                <a:lnTo>
                  <a:pt x="1834596" y="0"/>
                </a:lnTo>
                <a:lnTo>
                  <a:pt x="1834596" y="3765029"/>
                </a:lnTo>
                <a:lnTo>
                  <a:pt x="0" y="376502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5679216" y="-880028"/>
            <a:ext cx="3464784" cy="2242660"/>
          </a:xfrm>
          <a:custGeom>
            <a:avLst/>
            <a:gdLst/>
            <a:ahLst/>
            <a:cxnLst/>
            <a:rect l="l" t="t" r="r" b="b"/>
            <a:pathLst>
              <a:path w="3464784" h="2242660">
                <a:moveTo>
                  <a:pt x="0" y="0"/>
                </a:moveTo>
                <a:lnTo>
                  <a:pt x="3464784" y="0"/>
                </a:lnTo>
                <a:lnTo>
                  <a:pt x="3464784" y="2242660"/>
                </a:lnTo>
                <a:lnTo>
                  <a:pt x="0" y="224266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0498722" y="8308850"/>
            <a:ext cx="1969972" cy="2851276"/>
          </a:xfrm>
          <a:custGeom>
            <a:avLst/>
            <a:gdLst/>
            <a:ahLst/>
            <a:cxnLst/>
            <a:rect l="l" t="t" r="r" b="b"/>
            <a:pathLst>
              <a:path w="1969972" h="2851276">
                <a:moveTo>
                  <a:pt x="0" y="0"/>
                </a:moveTo>
                <a:lnTo>
                  <a:pt x="1969973" y="0"/>
                </a:lnTo>
                <a:lnTo>
                  <a:pt x="1969973" y="2851276"/>
                </a:lnTo>
                <a:lnTo>
                  <a:pt x="0" y="28512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-10800000">
            <a:off x="10831786" y="-723299"/>
            <a:ext cx="1459960" cy="1850180"/>
          </a:xfrm>
          <a:custGeom>
            <a:avLst/>
            <a:gdLst/>
            <a:ahLst/>
            <a:cxnLst/>
            <a:rect l="l" t="t" r="r" b="b"/>
            <a:pathLst>
              <a:path w="1459960" h="1850180">
                <a:moveTo>
                  <a:pt x="0" y="0"/>
                </a:moveTo>
                <a:lnTo>
                  <a:pt x="1459960" y="0"/>
                </a:lnTo>
                <a:lnTo>
                  <a:pt x="1459960" y="1850180"/>
                </a:lnTo>
                <a:lnTo>
                  <a:pt x="0" y="185018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5784469" y="3045166"/>
            <a:ext cx="6719061" cy="109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29"/>
              </a:lnSpc>
            </a:pPr>
            <a:r>
              <a:rPr lang="en-US" sz="7684" dirty="0" err="1">
                <a:solidFill>
                  <a:srgbClr val="FFFFFF"/>
                </a:solidFill>
                <a:latin typeface="+mj-lt"/>
                <a:ea typeface="PingFang SC" panose="020B0400000000000000" pitchFamily="34" charset="-122"/>
              </a:rPr>
              <a:t>第六組</a:t>
            </a:r>
            <a:endParaRPr lang="en-US" sz="7684" dirty="0">
              <a:solidFill>
                <a:srgbClr val="FFFFFF"/>
              </a:solidFill>
              <a:latin typeface="+mj-lt"/>
              <a:ea typeface="PingFang SC" panose="020B0400000000000000" pitchFamily="3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70006" y="4097560"/>
            <a:ext cx="13347988" cy="150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41"/>
              </a:lnSpc>
            </a:pPr>
            <a:r>
              <a:rPr lang="en-US" sz="9950" dirty="0" err="1">
                <a:solidFill>
                  <a:srgbClr val="FFFFFF"/>
                </a:solidFill>
                <a:latin typeface="+mj-lt"/>
                <a:ea typeface="PingFang SC" panose="020B0400000000000000" pitchFamily="34" charset="-122"/>
              </a:rPr>
              <a:t>機械設計原理期末報告</a:t>
            </a:r>
            <a:endParaRPr lang="en-US" sz="9950" dirty="0">
              <a:solidFill>
                <a:srgbClr val="FFFFFF"/>
              </a:solidFill>
              <a:latin typeface="+mj-lt"/>
              <a:ea typeface="PingFang SC" panose="020B0400000000000000" pitchFamily="34" charset="-122"/>
            </a:endParaRPr>
          </a:p>
        </p:txBody>
      </p:sp>
      <p:sp>
        <p:nvSpPr>
          <p:cNvPr id="18" name="Freeform 18"/>
          <p:cNvSpPr/>
          <p:nvPr/>
        </p:nvSpPr>
        <p:spPr>
          <a:xfrm rot="5400000">
            <a:off x="12583465" y="9039353"/>
            <a:ext cx="3191432" cy="1390271"/>
          </a:xfrm>
          <a:custGeom>
            <a:avLst/>
            <a:gdLst/>
            <a:ahLst/>
            <a:cxnLst/>
            <a:rect l="l" t="t" r="r" b="b"/>
            <a:pathLst>
              <a:path w="3191432" h="1390271">
                <a:moveTo>
                  <a:pt x="0" y="0"/>
                </a:moveTo>
                <a:lnTo>
                  <a:pt x="3191432" y="0"/>
                </a:lnTo>
                <a:lnTo>
                  <a:pt x="3191432" y="1390271"/>
                </a:lnTo>
                <a:lnTo>
                  <a:pt x="0" y="1390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604366" y="6231061"/>
            <a:ext cx="11269951" cy="354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999" dirty="0" err="1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組員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Hibernate"/>
                <a:cs typeface="Times New Roman" panose="02020603050405020304" pitchFamily="18" charset="0"/>
              </a:rPr>
              <a:t>  110611030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簡依婷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Hibernate"/>
                <a:cs typeface="Times New Roman" panose="02020603050405020304" pitchFamily="18" charset="0"/>
              </a:rPr>
              <a:t>    110611099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莊乙凡</a:t>
            </a:r>
          </a:p>
          <a:p>
            <a:pPr>
              <a:lnSpc>
                <a:spcPts val="4439"/>
              </a:lnSpc>
            </a:pP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Hibernate"/>
                <a:cs typeface="Times New Roman" panose="02020603050405020304" pitchFamily="18" charset="0"/>
              </a:rPr>
              <a:t>                    110611046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郭恩琳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Hibernate"/>
                <a:cs typeface="Times New Roman" panose="02020603050405020304" pitchFamily="18" charset="0"/>
              </a:rPr>
              <a:t>    110611082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吳謹君</a:t>
            </a:r>
          </a:p>
          <a:p>
            <a:pPr>
              <a:lnSpc>
                <a:spcPts val="4439"/>
              </a:lnSpc>
            </a:pP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Hibernate"/>
                <a:cs typeface="Times New Roman" panose="02020603050405020304" pitchFamily="18" charset="0"/>
              </a:rPr>
              <a:t>                    110611103 </a:t>
            </a:r>
            <a:r>
              <a:rPr lang="en-US" sz="3999" dirty="0" err="1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鄭庭安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Hibernate"/>
                <a:cs typeface="Times New Roman" panose="02020603050405020304" pitchFamily="18" charset="0"/>
              </a:rPr>
              <a:t>    109611105</a:t>
            </a:r>
            <a:r>
              <a:rPr lang="en-US" sz="3999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黃健銘</a:t>
            </a:r>
          </a:p>
          <a:p>
            <a:pPr>
              <a:lnSpc>
                <a:spcPts val="3552"/>
              </a:lnSpc>
            </a:pPr>
            <a:endParaRPr lang="en-US" sz="3999" dirty="0">
              <a:solidFill>
                <a:srgbClr val="FFFFFF"/>
              </a:solidFill>
              <a:latin typeface="Hibernate"/>
              <a:ea typeface="Hibernate"/>
            </a:endParaRPr>
          </a:p>
          <a:p>
            <a:pPr>
              <a:lnSpc>
                <a:spcPts val="3552"/>
              </a:lnSpc>
            </a:pPr>
            <a:endParaRPr lang="en-US" sz="3999" dirty="0">
              <a:solidFill>
                <a:srgbClr val="FFFFFF"/>
              </a:solidFill>
              <a:latin typeface="Hibernate"/>
              <a:ea typeface="Hibernate"/>
            </a:endParaRPr>
          </a:p>
          <a:p>
            <a:pPr algn="l">
              <a:lnSpc>
                <a:spcPts val="3552"/>
              </a:lnSpc>
            </a:pPr>
            <a:r>
              <a:rPr lang="en-US" sz="3200" dirty="0">
                <a:solidFill>
                  <a:srgbClr val="FFFFFF"/>
                </a:solidFill>
                <a:latin typeface="Hibernate"/>
              </a:rPr>
              <a:t>                                                </a:t>
            </a:r>
          </a:p>
          <a:p>
            <a:pPr algn="ctr">
              <a:lnSpc>
                <a:spcPts val="3552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Hibernat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077748" y="587284"/>
            <a:ext cx="7861082" cy="9396736"/>
          </a:xfrm>
          <a:custGeom>
            <a:avLst/>
            <a:gdLst/>
            <a:ahLst/>
            <a:cxnLst/>
            <a:rect l="l" t="t" r="r" b="b"/>
            <a:pathLst>
              <a:path w="7861082" h="9396736">
                <a:moveTo>
                  <a:pt x="0" y="0"/>
                </a:moveTo>
                <a:lnTo>
                  <a:pt x="7861082" y="0"/>
                </a:lnTo>
                <a:lnTo>
                  <a:pt x="7861082" y="9396736"/>
                </a:lnTo>
                <a:lnTo>
                  <a:pt x="0" y="939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511084"/>
            <a:ext cx="5455135" cy="162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7"/>
              </a:lnSpc>
            </a:pPr>
            <a:r>
              <a:rPr lang="en-US" sz="5042" b="1" spc="302" dirty="0" err="1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</a:rPr>
              <a:t>Ti</a:t>
            </a:r>
            <a:r>
              <a:rPr lang="en-US" sz="5042" b="1" spc="302" dirty="0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</a:rPr>
              <a:t> 6Al-4V：1.68</a:t>
            </a:r>
          </a:p>
          <a:p>
            <a:pPr algn="ctr">
              <a:lnSpc>
                <a:spcPts val="5857"/>
              </a:lnSpc>
              <a:spcBef>
                <a:spcPct val="0"/>
              </a:spcBef>
            </a:pPr>
            <a:endParaRPr lang="en-US" sz="5042" spc="302" dirty="0">
              <a:solidFill>
                <a:srgbClr val="FFFFFF"/>
              </a:solidFill>
              <a:latin typeface="Montserrat Bold"/>
              <a:ea typeface="Montserra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57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66697" y="880311"/>
            <a:ext cx="9292603" cy="12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38"/>
              </a:lnSpc>
              <a:spcBef>
                <a:spcPct val="0"/>
              </a:spcBef>
            </a:pPr>
            <a:r>
              <a:rPr lang="en-US" sz="8529" dirty="0" err="1">
                <a:solidFill>
                  <a:srgbClr val="FFFFFF"/>
                </a:solidFill>
                <a:latin typeface="+mj-lt"/>
                <a:ea typeface="TT Milks Casual 900 One Medium"/>
              </a:rPr>
              <a:t>總結</a:t>
            </a:r>
            <a:endParaRPr lang="en-US" sz="8529" dirty="0">
              <a:solidFill>
                <a:srgbClr val="FFFFFF"/>
              </a:solidFill>
              <a:latin typeface="+mj-lt"/>
              <a:ea typeface="TT Milks Casual 900 One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10853" y="2798863"/>
            <a:ext cx="15129502" cy="637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4"/>
              </a:lnSpc>
            </a:pPr>
            <a:r>
              <a:rPr lang="en-US" sz="3699" spc="221" dirty="0" err="1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算出的安全係數如下</a:t>
            </a:r>
            <a:endParaRPr lang="en-US" sz="3699" spc="221" dirty="0">
              <a:solidFill>
                <a:srgbClr val="FFFFFF"/>
              </a:solidFill>
              <a:latin typeface="Times New Roman" panose="02020603050405020304" pitchFamily="18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4994"/>
              </a:lnSpc>
            </a:pPr>
            <a:r>
              <a:rPr lang="en-US" sz="3699" spc="221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T700 carbon fiber：1.923</a:t>
            </a:r>
          </a:p>
          <a:p>
            <a:pPr algn="ctr">
              <a:lnSpc>
                <a:spcPts val="4994"/>
              </a:lnSpc>
            </a:pPr>
            <a:r>
              <a:rPr lang="en-US" sz="3699" spc="221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cast iron：1.75</a:t>
            </a:r>
          </a:p>
          <a:p>
            <a:pPr algn="ctr">
              <a:lnSpc>
                <a:spcPts val="4994"/>
              </a:lnSpc>
            </a:pPr>
            <a:r>
              <a:rPr lang="en-US" sz="3699" spc="221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steel s355：0.72</a:t>
            </a:r>
          </a:p>
          <a:p>
            <a:pPr algn="ctr">
              <a:lnSpc>
                <a:spcPts val="4994"/>
              </a:lnSpc>
            </a:pPr>
            <a:r>
              <a:rPr lang="en-US" sz="3699" spc="221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AA7039：0.67</a:t>
            </a:r>
          </a:p>
          <a:p>
            <a:pPr algn="ctr">
              <a:lnSpc>
                <a:spcPts val="4994"/>
              </a:lnSpc>
            </a:pPr>
            <a:r>
              <a:rPr lang="en-US" sz="3699" spc="221" dirty="0" err="1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Ti</a:t>
            </a:r>
            <a:r>
              <a:rPr lang="en-US" sz="3699" spc="221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6Al-4V：1.68</a:t>
            </a:r>
          </a:p>
          <a:p>
            <a:pPr algn="ctr">
              <a:lnSpc>
                <a:spcPts val="4994"/>
              </a:lnSpc>
            </a:pPr>
            <a:endParaRPr lang="en-US" sz="3699" spc="221" dirty="0">
              <a:solidFill>
                <a:srgbClr val="FFFFFF"/>
              </a:solidFill>
              <a:latin typeface="Times New Roman" panose="02020603050405020304" pitchFamily="18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4994"/>
              </a:lnSpc>
            </a:pPr>
            <a:r>
              <a:rPr lang="en-US" sz="3699" spc="221" dirty="0" err="1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在不考慮經濟效益的情況下，我們選擇安全係數最高的</a:t>
            </a:r>
            <a:endParaRPr lang="en-US" sz="3699" spc="221" dirty="0">
              <a:solidFill>
                <a:srgbClr val="FFFFFF"/>
              </a:solidFill>
              <a:latin typeface="Times New Roman" panose="02020603050405020304" pitchFamily="18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ts val="4994"/>
              </a:lnSpc>
            </a:pPr>
            <a:r>
              <a:rPr lang="en-US" sz="3699" b="1" spc="221" dirty="0">
                <a:solidFill>
                  <a:srgbClr val="F05A39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T700 carbon </a:t>
            </a:r>
            <a:r>
              <a:rPr lang="en-US" sz="3699" b="1" spc="221" dirty="0" err="1">
                <a:solidFill>
                  <a:srgbClr val="F05A39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fiber</a:t>
            </a:r>
            <a:r>
              <a:rPr lang="en-US" sz="3699" spc="221" dirty="0" err="1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做為火箭支架材料</a:t>
            </a:r>
            <a:r>
              <a:rPr lang="en-US" sz="3699" spc="221" dirty="0">
                <a:solidFill>
                  <a:srgbClr val="FFFFFF"/>
                </a:solidFill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。</a:t>
            </a:r>
          </a:p>
          <a:p>
            <a:pPr algn="ctr">
              <a:lnSpc>
                <a:spcPts val="4994"/>
              </a:lnSpc>
              <a:spcBef>
                <a:spcPct val="0"/>
              </a:spcBef>
            </a:pPr>
            <a:endParaRPr lang="en-US" sz="3699" spc="221" dirty="0">
              <a:solidFill>
                <a:srgbClr val="FFFFFF"/>
              </a:solidFill>
              <a:ea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07475" y="586740"/>
            <a:ext cx="6924700" cy="108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4"/>
              </a:lnSpc>
              <a:spcBef>
                <a:spcPct val="0"/>
              </a:spcBef>
            </a:pPr>
            <a:r>
              <a:rPr lang="en-US" sz="6499" spc="389" dirty="0" err="1">
                <a:solidFill>
                  <a:srgbClr val="FFFFFF"/>
                </a:solidFill>
                <a:latin typeface="+mj-lt"/>
                <a:ea typeface="PingFang SC" panose="020B0400000000000000" pitchFamily="34" charset="-122"/>
              </a:rPr>
              <a:t>參考資料</a:t>
            </a:r>
            <a:r>
              <a:rPr lang="en-US" sz="6499" spc="389" dirty="0">
                <a:solidFill>
                  <a:srgbClr val="FFFFFF"/>
                </a:solidFill>
                <a:latin typeface="+mj-lt"/>
                <a:ea typeface="PingFang SC" panose="020B0400000000000000" pitchFamily="34" charset="-122"/>
              </a:rPr>
              <a:t>/</a:t>
            </a:r>
            <a:r>
              <a:rPr lang="en-US" sz="6499" spc="389" dirty="0" err="1">
                <a:solidFill>
                  <a:srgbClr val="FFFFFF"/>
                </a:solidFill>
                <a:latin typeface="+mj-lt"/>
                <a:ea typeface="PingFang SC" panose="020B0400000000000000" pitchFamily="34" charset="-122"/>
              </a:rPr>
              <a:t>分工</a:t>
            </a:r>
            <a:endParaRPr lang="en-US" sz="6499" spc="389" dirty="0">
              <a:solidFill>
                <a:srgbClr val="FFFFFF"/>
              </a:solidFill>
              <a:latin typeface="+mj-lt"/>
              <a:ea typeface="PingFang SC" panose="020B0400000000000000" pitchFamily="3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23452" y="2405401"/>
            <a:ext cx="9432403" cy="699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1.E Stand Construction article - Cleveland, Ohio, July 31, 1959 (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nasa.gov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https://www1.grc.nasa.gov/wp-content/uploads/E-Stand-Construction-articles- 1959-60.pdf </a:t>
            </a:r>
          </a:p>
          <a:p>
            <a:pPr>
              <a:lnSpc>
                <a:spcPts val="2075"/>
              </a:lnSpc>
            </a:pPr>
            <a:endParaRPr lang="en-US" sz="1537" spc="9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2.Weight and configuration optimization of the launcher pod using finite element analysis - 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Mithilesh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Dewangan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 K 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Panigrahi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2023 (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sagepub.com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https://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journals.sagepub.com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/full/10.1177/15485129211067510 </a:t>
            </a:r>
          </a:p>
          <a:p>
            <a:pPr>
              <a:lnSpc>
                <a:spcPts val="2075"/>
              </a:lnSpc>
            </a:pPr>
            <a:endParaRPr lang="en-US" sz="1537" spc="9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3.Study on impact resistance of composite rocket launcher - De Gruyter Open Access August 20, 2021 (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degruyter.com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https://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www.degruyter.com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/document/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/10.1515/rams-2021-0045/html </a:t>
            </a:r>
          </a:p>
          <a:p>
            <a:pPr>
              <a:lnSpc>
                <a:spcPts val="2075"/>
              </a:lnSpc>
            </a:pPr>
            <a:endParaRPr lang="en-US" sz="1537" spc="9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4.Design-and-Analysis-of-2-axis-Rocket-Motor-Stand-for-Thrust-Vectoring.pdf (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researchgate.net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Design-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ahttps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www.researchgate.net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/profile/Umang-Jain- 12/publication/343708405_Design_and_Analysis_of_2- 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axis_Rocket_Motor_Stand_for_Thrust_Vectoring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/links/60770270a020ab5f2175a495 /Design-and-Analysis-of-2-axis-Rocket-4.Motor-Stand-for-Thrust- 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Vectoring.pdf?origin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=publication_detailnd-Analysis-of-2-axis-Rocket-Motor-Stand- for-Thrust-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Vectoring.pdf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researchgate.net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5.Launch Umbilical Tower (LUT)/Mobile Launcher (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heroicrelics.org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heroicrelics.org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/info/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lut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/mobile-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launcher.html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2075"/>
              </a:lnSpc>
            </a:pPr>
            <a:endParaRPr lang="en-US" sz="1537" spc="9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6.CONSTRUCTION OF THE LAUNCH PAD FOR MODEL ROCKETS (inter-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nauka.com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www.inter-nauka.com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/uploads/public/14990738346820.pdf </a:t>
            </a:r>
          </a:p>
          <a:p>
            <a:pPr>
              <a:lnSpc>
                <a:spcPts val="2075"/>
              </a:lnSpc>
            </a:pPr>
            <a:endParaRPr lang="en-US" sz="1537" spc="92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75"/>
              </a:lnSpc>
            </a:pP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7.Structural Dynamic Analysis in Rocket Propulsion and Launch Vehicles - Andrew M. Brown, Ph.D., NASA/Marshall Space Flight Center ER41/Propulsion Structures &amp; Dynamic Analysis, University of Georgia Engineering Lecture 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Serles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October, 2019 https://</a:t>
            </a:r>
            <a:r>
              <a:rPr lang="en-US" sz="1537" spc="92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core.ac.uk</a:t>
            </a:r>
            <a:r>
              <a:rPr lang="en-US" sz="1537" spc="92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/download/pdf/42726811.pdf </a:t>
            </a:r>
          </a:p>
          <a:p>
            <a:pPr>
              <a:lnSpc>
                <a:spcPts val="2210"/>
              </a:lnSpc>
              <a:spcBef>
                <a:spcPct val="0"/>
              </a:spcBef>
            </a:pPr>
            <a:endParaRPr lang="en-US" sz="1537" spc="92" dirty="0">
              <a:solidFill>
                <a:srgbClr val="FFFFFF"/>
              </a:solidFill>
              <a:latin typeface="Montserrat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124C7EA-864E-348B-E4C1-D4E2726A1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032004"/>
              </p:ext>
            </p:extLst>
          </p:nvPr>
        </p:nvGraphicFramePr>
        <p:xfrm>
          <a:off x="332145" y="2405401"/>
          <a:ext cx="8049855" cy="5241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1082">
                  <a:extLst>
                    <a:ext uri="{9D8B030D-6E8A-4147-A177-3AD203B41FA5}">
                      <a16:colId xmlns:a16="http://schemas.microsoft.com/office/drawing/2014/main" val="1316139126"/>
                    </a:ext>
                  </a:extLst>
                </a:gridCol>
                <a:gridCol w="3438773">
                  <a:extLst>
                    <a:ext uri="{9D8B030D-6E8A-4147-A177-3AD203B41FA5}">
                      <a16:colId xmlns:a16="http://schemas.microsoft.com/office/drawing/2014/main" val="1218506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3699" b="0" spc="22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工作</a:t>
                      </a:r>
                      <a:endParaRPr lang="zh-TW" altLang="en-US" sz="3699" b="0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3699" b="0" spc="22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負責組員</a:t>
                      </a:r>
                      <a:endParaRPr lang="zh-TW" altLang="en-US" sz="3699" b="0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131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99" b="0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找文獻</a:t>
                      </a:r>
                      <a:endParaRPr lang="zh-TW" altLang="en-US" sz="3699" b="0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99" b="0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全部組員</a:t>
                      </a:r>
                      <a:endParaRPr lang="zh-TW" altLang="en-US" sz="3699" b="0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536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整理資料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簡依婷</a:t>
                      </a:r>
                      <a:r>
                        <a:rPr lang="en-US" altLang="zh-TW" sz="3699" kern="1200" spc="22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(15%)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4267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畫物體圖&amp;力圖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黃健銘</a:t>
                      </a:r>
                      <a:r>
                        <a:rPr lang="en-US" altLang="zh-TW" sz="3699" kern="1200" spc="22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(10%)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898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材料選擇+應力分析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99" kern="1200" spc="22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吳謹君(23%)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274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材料選擇+應力分析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鄭庭安</a:t>
                      </a:r>
                      <a:r>
                        <a:rPr lang="en-US" altLang="zh-TW" sz="3699" kern="1200" spc="22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(27%)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045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總結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郭恩琳</a:t>
                      </a:r>
                      <a:r>
                        <a:rPr lang="en-US" altLang="zh-TW" sz="3699" kern="1200" spc="22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(10%)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358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PPT+報告</a:t>
                      </a:r>
                      <a:endParaRPr lang="zh-TW" altLang="en-US" sz="3699" kern="1200" spc="221" dirty="0">
                        <a:solidFill>
                          <a:srgbClr val="FFFF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699" kern="1200" spc="221" dirty="0" err="1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莊乙凡</a:t>
                      </a:r>
                      <a:r>
                        <a:rPr lang="en-US" altLang="zh-TW" sz="3699" kern="1200" spc="221" dirty="0">
                          <a:solidFill>
                            <a:srgbClr val="FFFF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(15%)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77292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901955" y="-723299"/>
            <a:ext cx="3085926" cy="3080315"/>
          </a:xfrm>
          <a:custGeom>
            <a:avLst/>
            <a:gdLst/>
            <a:ahLst/>
            <a:cxnLst/>
            <a:rect l="l" t="t" r="r" b="b"/>
            <a:pathLst>
              <a:path w="3085926" h="3080315">
                <a:moveTo>
                  <a:pt x="0" y="0"/>
                </a:moveTo>
                <a:lnTo>
                  <a:pt x="3085926" y="0"/>
                </a:lnTo>
                <a:lnTo>
                  <a:pt x="3085926" y="3080315"/>
                </a:lnTo>
                <a:lnTo>
                  <a:pt x="0" y="3080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6063741" y="-723299"/>
            <a:ext cx="2846063" cy="2851247"/>
          </a:xfrm>
          <a:custGeom>
            <a:avLst/>
            <a:gdLst/>
            <a:ahLst/>
            <a:cxnLst/>
            <a:rect l="l" t="t" r="r" b="b"/>
            <a:pathLst>
              <a:path w="2846063" h="2851247">
                <a:moveTo>
                  <a:pt x="0" y="0"/>
                </a:moveTo>
                <a:lnTo>
                  <a:pt x="2846063" y="0"/>
                </a:lnTo>
                <a:lnTo>
                  <a:pt x="2846063" y="2851248"/>
                </a:lnTo>
                <a:lnTo>
                  <a:pt x="0" y="2851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1990153" y="-617433"/>
            <a:ext cx="3191432" cy="1390271"/>
          </a:xfrm>
          <a:custGeom>
            <a:avLst/>
            <a:gdLst/>
            <a:ahLst/>
            <a:cxnLst/>
            <a:rect l="l" t="t" r="r" b="b"/>
            <a:pathLst>
              <a:path w="3191432" h="1390271">
                <a:moveTo>
                  <a:pt x="0" y="0"/>
                </a:moveTo>
                <a:lnTo>
                  <a:pt x="3191432" y="0"/>
                </a:lnTo>
                <a:lnTo>
                  <a:pt x="3191432" y="1390271"/>
                </a:lnTo>
                <a:lnTo>
                  <a:pt x="0" y="1390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668438" y="2727486"/>
            <a:ext cx="1697138" cy="1592224"/>
          </a:xfrm>
          <a:custGeom>
            <a:avLst/>
            <a:gdLst/>
            <a:ahLst/>
            <a:cxnLst/>
            <a:rect l="l" t="t" r="r" b="b"/>
            <a:pathLst>
              <a:path w="1697138" h="1592224">
                <a:moveTo>
                  <a:pt x="0" y="0"/>
                </a:moveTo>
                <a:lnTo>
                  <a:pt x="1697138" y="0"/>
                </a:lnTo>
                <a:lnTo>
                  <a:pt x="1697138" y="1592224"/>
                </a:lnTo>
                <a:lnTo>
                  <a:pt x="0" y="1592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5817994" y="7821356"/>
            <a:ext cx="3458236" cy="3338770"/>
          </a:xfrm>
          <a:custGeom>
            <a:avLst/>
            <a:gdLst/>
            <a:ahLst/>
            <a:cxnLst/>
            <a:rect l="l" t="t" r="r" b="b"/>
            <a:pathLst>
              <a:path w="3458236" h="3338770">
                <a:moveTo>
                  <a:pt x="0" y="0"/>
                </a:moveTo>
                <a:lnTo>
                  <a:pt x="3458236" y="0"/>
                </a:lnTo>
                <a:lnTo>
                  <a:pt x="3458236" y="3338770"/>
                </a:lnTo>
                <a:lnTo>
                  <a:pt x="0" y="3338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968978" y="8662818"/>
            <a:ext cx="4027275" cy="2114882"/>
          </a:xfrm>
          <a:custGeom>
            <a:avLst/>
            <a:gdLst/>
            <a:ahLst/>
            <a:cxnLst/>
            <a:rect l="l" t="t" r="r" b="b"/>
            <a:pathLst>
              <a:path w="4027275" h="2114882">
                <a:moveTo>
                  <a:pt x="0" y="0"/>
                </a:moveTo>
                <a:lnTo>
                  <a:pt x="4027276" y="0"/>
                </a:lnTo>
                <a:lnTo>
                  <a:pt x="4027276" y="2114882"/>
                </a:lnTo>
                <a:lnTo>
                  <a:pt x="0" y="21148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901955" y="6084566"/>
            <a:ext cx="2670446" cy="5156504"/>
          </a:xfrm>
          <a:custGeom>
            <a:avLst/>
            <a:gdLst/>
            <a:ahLst/>
            <a:cxnLst/>
            <a:rect l="l" t="t" r="r" b="b"/>
            <a:pathLst>
              <a:path w="2670446" h="5156504">
                <a:moveTo>
                  <a:pt x="0" y="0"/>
                </a:moveTo>
                <a:lnTo>
                  <a:pt x="2670446" y="0"/>
                </a:lnTo>
                <a:lnTo>
                  <a:pt x="2670446" y="5156504"/>
                </a:lnTo>
                <a:lnTo>
                  <a:pt x="0" y="51565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6722171" y="8924368"/>
            <a:ext cx="2761200" cy="2726058"/>
          </a:xfrm>
          <a:custGeom>
            <a:avLst/>
            <a:gdLst/>
            <a:ahLst/>
            <a:cxnLst/>
            <a:rect l="l" t="t" r="r" b="b"/>
            <a:pathLst>
              <a:path w="2761200" h="2726058">
                <a:moveTo>
                  <a:pt x="0" y="0"/>
                </a:moveTo>
                <a:lnTo>
                  <a:pt x="2761200" y="0"/>
                </a:lnTo>
                <a:lnTo>
                  <a:pt x="2761200" y="2726058"/>
                </a:lnTo>
                <a:lnTo>
                  <a:pt x="0" y="2726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3033159" y="-473320"/>
            <a:ext cx="2784835" cy="2146738"/>
          </a:xfrm>
          <a:custGeom>
            <a:avLst/>
            <a:gdLst/>
            <a:ahLst/>
            <a:cxnLst/>
            <a:rect l="l" t="t" r="r" b="b"/>
            <a:pathLst>
              <a:path w="2784835" h="2146738">
                <a:moveTo>
                  <a:pt x="0" y="0"/>
                </a:moveTo>
                <a:lnTo>
                  <a:pt x="2784835" y="0"/>
                </a:lnTo>
                <a:lnTo>
                  <a:pt x="2784835" y="2146738"/>
                </a:lnTo>
                <a:lnTo>
                  <a:pt x="0" y="21467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7075208" y="3092138"/>
            <a:ext cx="1834596" cy="3765029"/>
          </a:xfrm>
          <a:custGeom>
            <a:avLst/>
            <a:gdLst/>
            <a:ahLst/>
            <a:cxnLst/>
            <a:rect l="l" t="t" r="r" b="b"/>
            <a:pathLst>
              <a:path w="1834596" h="3765029">
                <a:moveTo>
                  <a:pt x="0" y="0"/>
                </a:moveTo>
                <a:lnTo>
                  <a:pt x="1834596" y="0"/>
                </a:lnTo>
                <a:lnTo>
                  <a:pt x="1834596" y="3765029"/>
                </a:lnTo>
                <a:lnTo>
                  <a:pt x="0" y="376502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 rot="-10800000">
            <a:off x="5679216" y="-880028"/>
            <a:ext cx="3464784" cy="2242660"/>
          </a:xfrm>
          <a:custGeom>
            <a:avLst/>
            <a:gdLst/>
            <a:ahLst/>
            <a:cxnLst/>
            <a:rect l="l" t="t" r="r" b="b"/>
            <a:pathLst>
              <a:path w="3464784" h="2242660">
                <a:moveTo>
                  <a:pt x="0" y="0"/>
                </a:moveTo>
                <a:lnTo>
                  <a:pt x="3464784" y="0"/>
                </a:lnTo>
                <a:lnTo>
                  <a:pt x="3464784" y="2242660"/>
                </a:lnTo>
                <a:lnTo>
                  <a:pt x="0" y="224266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0498722" y="8308850"/>
            <a:ext cx="1969972" cy="2851276"/>
          </a:xfrm>
          <a:custGeom>
            <a:avLst/>
            <a:gdLst/>
            <a:ahLst/>
            <a:cxnLst/>
            <a:rect l="l" t="t" r="r" b="b"/>
            <a:pathLst>
              <a:path w="1969972" h="2851276">
                <a:moveTo>
                  <a:pt x="0" y="0"/>
                </a:moveTo>
                <a:lnTo>
                  <a:pt x="1969973" y="0"/>
                </a:lnTo>
                <a:lnTo>
                  <a:pt x="1969973" y="2851276"/>
                </a:lnTo>
                <a:lnTo>
                  <a:pt x="0" y="28512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-10800000">
            <a:off x="10831786" y="-723299"/>
            <a:ext cx="1459960" cy="1850180"/>
          </a:xfrm>
          <a:custGeom>
            <a:avLst/>
            <a:gdLst/>
            <a:ahLst/>
            <a:cxnLst/>
            <a:rect l="l" t="t" r="r" b="b"/>
            <a:pathLst>
              <a:path w="1459960" h="1850180">
                <a:moveTo>
                  <a:pt x="0" y="0"/>
                </a:moveTo>
                <a:lnTo>
                  <a:pt x="1459960" y="0"/>
                </a:lnTo>
                <a:lnTo>
                  <a:pt x="1459960" y="1850180"/>
                </a:lnTo>
                <a:lnTo>
                  <a:pt x="0" y="185018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2890734" y="3396615"/>
            <a:ext cx="12506532" cy="362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9"/>
              </a:lnSpc>
            </a:pPr>
            <a:r>
              <a:rPr lang="en-US" sz="12999" dirty="0">
                <a:solidFill>
                  <a:srgbClr val="FFFFFF"/>
                </a:solidFill>
                <a:latin typeface="TT Milks Casual 900 One"/>
              </a:rPr>
              <a:t>Thank you very much!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12583465" y="9039353"/>
            <a:ext cx="3191432" cy="1390271"/>
          </a:xfrm>
          <a:custGeom>
            <a:avLst/>
            <a:gdLst/>
            <a:ahLst/>
            <a:cxnLst/>
            <a:rect l="l" t="t" r="r" b="b"/>
            <a:pathLst>
              <a:path w="3191432" h="1390271">
                <a:moveTo>
                  <a:pt x="0" y="0"/>
                </a:moveTo>
                <a:lnTo>
                  <a:pt x="3191432" y="0"/>
                </a:lnTo>
                <a:lnTo>
                  <a:pt x="3191432" y="1390271"/>
                </a:lnTo>
                <a:lnTo>
                  <a:pt x="0" y="1390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353371" y="1507102"/>
            <a:ext cx="13581257" cy="7272796"/>
            <a:chOff x="0" y="0"/>
            <a:chExt cx="3576957" cy="1915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957" cy="1915469"/>
            </a:xfrm>
            <a:custGeom>
              <a:avLst/>
              <a:gdLst/>
              <a:ahLst/>
              <a:cxnLst/>
              <a:rect l="l" t="t" r="r" b="b"/>
              <a:pathLst>
                <a:path w="3576957" h="1915469">
                  <a:moveTo>
                    <a:pt x="0" y="0"/>
                  </a:moveTo>
                  <a:lnTo>
                    <a:pt x="3576957" y="0"/>
                  </a:lnTo>
                  <a:lnTo>
                    <a:pt x="3576957" y="1915469"/>
                  </a:lnTo>
                  <a:lnTo>
                    <a:pt x="0" y="1915469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9050" cap="sq">
              <a:solidFill>
                <a:srgbClr val="000000">
                  <a:alpha val="8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76957" cy="1953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64122" y="3980533"/>
            <a:ext cx="6611179" cy="421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4"/>
              </a:lnSpc>
            </a:pPr>
            <a:r>
              <a:rPr lang="en-US" sz="3699" spc="221" dirty="0">
                <a:solidFill>
                  <a:srgbClr val="39393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1.主題和目標/</a:t>
            </a:r>
            <a:r>
              <a:rPr lang="en-US" sz="3699" spc="221" dirty="0" err="1">
                <a:solidFill>
                  <a:srgbClr val="39393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優勢</a:t>
            </a:r>
            <a:endParaRPr lang="en-US" sz="3699" spc="221" dirty="0">
              <a:solidFill>
                <a:srgbClr val="39393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>
              <a:lnSpc>
                <a:spcPts val="4994"/>
              </a:lnSpc>
            </a:pPr>
            <a:r>
              <a:rPr lang="en-US" sz="3699" spc="221" dirty="0">
                <a:solidFill>
                  <a:srgbClr val="39393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2.參考資料介紹</a:t>
            </a:r>
          </a:p>
          <a:p>
            <a:pPr>
              <a:lnSpc>
                <a:spcPts val="4994"/>
              </a:lnSpc>
            </a:pPr>
            <a:r>
              <a:rPr lang="en-US" sz="3699" spc="221" dirty="0">
                <a:solidFill>
                  <a:srgbClr val="39393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3.受力分析</a:t>
            </a:r>
          </a:p>
          <a:p>
            <a:pPr>
              <a:lnSpc>
                <a:spcPts val="4994"/>
              </a:lnSpc>
            </a:pPr>
            <a:r>
              <a:rPr lang="en-US" sz="3699" spc="221" dirty="0">
                <a:solidFill>
                  <a:srgbClr val="39393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4.總結</a:t>
            </a:r>
          </a:p>
          <a:p>
            <a:pPr>
              <a:lnSpc>
                <a:spcPts val="4994"/>
              </a:lnSpc>
            </a:pPr>
            <a:r>
              <a:rPr lang="en-US" sz="3699" spc="221" dirty="0">
                <a:solidFill>
                  <a:srgbClr val="39393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5.分工</a:t>
            </a:r>
          </a:p>
          <a:p>
            <a:pPr>
              <a:lnSpc>
                <a:spcPts val="4994"/>
              </a:lnSpc>
            </a:pPr>
            <a:r>
              <a:rPr lang="en-US" sz="3699" spc="221" dirty="0">
                <a:solidFill>
                  <a:srgbClr val="393939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6.參考資料</a:t>
            </a:r>
          </a:p>
          <a:p>
            <a:pPr algn="ctr">
              <a:lnSpc>
                <a:spcPts val="2565"/>
              </a:lnSpc>
            </a:pPr>
            <a:endParaRPr lang="en-US" sz="3699" spc="221" dirty="0">
              <a:solidFill>
                <a:srgbClr val="393939"/>
              </a:solidFill>
              <a:latin typeface="Montserrat"/>
              <a:ea typeface="Montserra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4027275" cy="2114882"/>
          </a:xfrm>
          <a:custGeom>
            <a:avLst/>
            <a:gdLst/>
            <a:ahLst/>
            <a:cxnLst/>
            <a:rect l="l" t="t" r="r" b="b"/>
            <a:pathLst>
              <a:path w="4027275" h="2114882">
                <a:moveTo>
                  <a:pt x="0" y="0"/>
                </a:moveTo>
                <a:lnTo>
                  <a:pt x="4027275" y="0"/>
                </a:lnTo>
                <a:lnTo>
                  <a:pt x="4027275" y="2114882"/>
                </a:lnTo>
                <a:lnTo>
                  <a:pt x="0" y="211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4853213" y="6882836"/>
            <a:ext cx="2406087" cy="2375464"/>
          </a:xfrm>
          <a:custGeom>
            <a:avLst/>
            <a:gdLst/>
            <a:ahLst/>
            <a:cxnLst/>
            <a:rect l="l" t="t" r="r" b="b"/>
            <a:pathLst>
              <a:path w="2406087" h="2375464">
                <a:moveTo>
                  <a:pt x="0" y="0"/>
                </a:moveTo>
                <a:lnTo>
                  <a:pt x="2406087" y="0"/>
                </a:lnTo>
                <a:lnTo>
                  <a:pt x="2406087" y="2375464"/>
                </a:lnTo>
                <a:lnTo>
                  <a:pt x="0" y="2375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353371" y="2419682"/>
            <a:ext cx="1358125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8000" spc="48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大綱</a:t>
            </a:r>
            <a:endParaRPr lang="en-US" sz="8000" spc="48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0790811" y="2647014"/>
            <a:ext cx="5534135" cy="6849177"/>
          </a:xfrm>
          <a:custGeom>
            <a:avLst/>
            <a:gdLst/>
            <a:ahLst/>
            <a:cxnLst/>
            <a:rect l="l" t="t" r="r" b="b"/>
            <a:pathLst>
              <a:path w="5534135" h="6849177">
                <a:moveTo>
                  <a:pt x="0" y="0"/>
                </a:moveTo>
                <a:lnTo>
                  <a:pt x="5534135" y="0"/>
                </a:lnTo>
                <a:lnTo>
                  <a:pt x="5534135" y="6849177"/>
                </a:lnTo>
                <a:lnTo>
                  <a:pt x="0" y="6849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250564" y="1485706"/>
            <a:ext cx="12244549" cy="149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14"/>
              </a:lnSpc>
            </a:pPr>
            <a:r>
              <a:rPr lang="en-US" sz="4899" spc="293" dirty="0" err="1">
                <a:solidFill>
                  <a:srgbClr val="000000"/>
                </a:solidFill>
                <a:ea typeface="PingFang SC" panose="020B0400000000000000" pitchFamily="34" charset="-122"/>
              </a:rPr>
              <a:t>主題：分析並選出最合適的火箭支架材料</a:t>
            </a:r>
            <a:endParaRPr lang="en-US" sz="4899" spc="293" dirty="0">
              <a:solidFill>
                <a:srgbClr val="000000"/>
              </a:solidFill>
              <a:ea typeface="PingFang SC" panose="020B0400000000000000" pitchFamily="34" charset="-122"/>
            </a:endParaRPr>
          </a:p>
          <a:p>
            <a:pPr algn="ctr">
              <a:lnSpc>
                <a:spcPts val="4994"/>
              </a:lnSpc>
              <a:spcBef>
                <a:spcPct val="0"/>
              </a:spcBef>
            </a:pPr>
            <a:endParaRPr lang="en-US" sz="4899" spc="293" dirty="0">
              <a:solidFill>
                <a:srgbClr val="000000"/>
              </a:solidFill>
              <a:ea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2806" y="3544619"/>
            <a:ext cx="8537700" cy="509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4"/>
              </a:lnSpc>
            </a:pPr>
            <a:r>
              <a:rPr lang="en-US" sz="3699" spc="221" dirty="0" err="1">
                <a:solidFill>
                  <a:srgbClr val="000000"/>
                </a:solidFill>
                <a:ea typeface="PingFang SC" panose="020B0400000000000000" pitchFamily="34" charset="-122"/>
              </a:rPr>
              <a:t>火箭發射的過程中需要承受極端的條件，包括高溫、高壓、振動和高速等，所以需要選擇最適合的材料，確保發射過程中火箭結構能保持穩定</a:t>
            </a:r>
            <a:r>
              <a:rPr lang="en-US" sz="3699" spc="221" dirty="0">
                <a:solidFill>
                  <a:srgbClr val="000000"/>
                </a:solidFill>
                <a:ea typeface="PingFang SC" panose="020B0400000000000000" pitchFamily="34" charset="-122"/>
              </a:rPr>
              <a:t>。</a:t>
            </a:r>
          </a:p>
          <a:p>
            <a:pPr algn="ctr">
              <a:lnSpc>
                <a:spcPts val="4994"/>
              </a:lnSpc>
            </a:pPr>
            <a:endParaRPr lang="en-US" sz="3699" spc="221" dirty="0">
              <a:solidFill>
                <a:srgbClr val="000000"/>
              </a:solidFill>
              <a:ea typeface="PingFang SC" panose="020B0400000000000000" pitchFamily="34" charset="-122"/>
            </a:endParaRPr>
          </a:p>
          <a:p>
            <a:pPr algn="ctr">
              <a:lnSpc>
                <a:spcPts val="4994"/>
              </a:lnSpc>
            </a:pPr>
            <a:r>
              <a:rPr lang="en-US" sz="3699" spc="221" dirty="0" err="1">
                <a:solidFill>
                  <a:srgbClr val="000000"/>
                </a:solidFill>
                <a:ea typeface="PingFang SC" panose="020B0400000000000000" pitchFamily="34" charset="-122"/>
              </a:rPr>
              <a:t>考慮因素：機械性能、高溫性能、輕量化、耐腐蝕性、導電性、製造成本等</a:t>
            </a:r>
            <a:endParaRPr lang="en-US" sz="3699" spc="221" dirty="0">
              <a:solidFill>
                <a:srgbClr val="000000"/>
              </a:solidFill>
              <a:ea typeface="PingFang SC" panose="020B0400000000000000" pitchFamily="34" charset="-122"/>
            </a:endParaRPr>
          </a:p>
          <a:p>
            <a:pPr algn="ctr">
              <a:lnSpc>
                <a:spcPts val="4994"/>
              </a:lnSpc>
              <a:spcBef>
                <a:spcPct val="0"/>
              </a:spcBef>
            </a:pPr>
            <a:endParaRPr lang="en-US" sz="3699" spc="221" dirty="0">
              <a:solidFill>
                <a:srgbClr val="000000"/>
              </a:solidFill>
              <a:ea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70719" y="847822"/>
            <a:ext cx="16146562" cy="8591356"/>
            <a:chOff x="0" y="0"/>
            <a:chExt cx="277750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7501" cy="2167467"/>
            </a:xfrm>
            <a:custGeom>
              <a:avLst/>
              <a:gdLst/>
              <a:ahLst/>
              <a:cxnLst/>
              <a:rect l="l" t="t" r="r" b="b"/>
              <a:pathLst>
                <a:path w="2777501" h="2167467">
                  <a:moveTo>
                    <a:pt x="0" y="0"/>
                  </a:moveTo>
                  <a:lnTo>
                    <a:pt x="2777501" y="0"/>
                  </a:lnTo>
                  <a:lnTo>
                    <a:pt x="277750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w="19050" cap="sq">
              <a:solidFill>
                <a:srgbClr val="000000">
                  <a:alpha val="9490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7750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97412" y="4739274"/>
            <a:ext cx="3276600" cy="5077378"/>
          </a:xfrm>
          <a:custGeom>
            <a:avLst/>
            <a:gdLst/>
            <a:ahLst/>
            <a:cxnLst/>
            <a:rect l="l" t="t" r="r" b="b"/>
            <a:pathLst>
              <a:path w="3829148" h="7334707">
                <a:moveTo>
                  <a:pt x="0" y="0"/>
                </a:moveTo>
                <a:lnTo>
                  <a:pt x="3829149" y="0"/>
                </a:lnTo>
                <a:lnTo>
                  <a:pt x="3829149" y="7334706"/>
                </a:lnTo>
                <a:lnTo>
                  <a:pt x="0" y="7334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447800" y="1257300"/>
            <a:ext cx="14013955" cy="4499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5049"/>
              </a:lnSpc>
              <a:buAutoNum type="arabicPeriod"/>
            </a:pPr>
            <a:r>
              <a:rPr lang="en-US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 Construction article - Cleveland, Ohio, July 31, 1959 (</a:t>
            </a:r>
            <a:r>
              <a:rPr lang="en-US" sz="4000" dirty="0" err="1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nasa.gov</a:t>
            </a:r>
            <a:r>
              <a:rPr lang="en-US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indent="-914400">
              <a:lnSpc>
                <a:spcPts val="5049"/>
              </a:lnSpc>
              <a:buFontTx/>
              <a:buAutoNum type="arabicPeriod"/>
            </a:pPr>
            <a:r>
              <a:rPr lang="en-US" altLang="zh-TW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 and configuration optimization of the launcher pod using finite element analysis - </a:t>
            </a:r>
            <a:r>
              <a:rPr lang="en-US" altLang="zh-TW" sz="4000" dirty="0" err="1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Mithilesh</a:t>
            </a:r>
            <a:r>
              <a:rPr lang="en-US" altLang="zh-TW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</a:t>
            </a:r>
            <a:r>
              <a:rPr lang="en-US" altLang="zh-TW" sz="4000" dirty="0" err="1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Dewangan</a:t>
            </a:r>
            <a:r>
              <a:rPr lang="en-US" altLang="zh-TW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 K </a:t>
            </a:r>
            <a:r>
              <a:rPr lang="en-US" altLang="zh-TW" sz="4000" dirty="0" err="1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Panigrahi</a:t>
            </a:r>
            <a:r>
              <a:rPr lang="en-US" altLang="zh-TW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2023 (</a:t>
            </a:r>
            <a:r>
              <a:rPr lang="en-US" altLang="zh-TW" sz="4000" dirty="0" err="1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sagepub.com</a:t>
            </a:r>
            <a:r>
              <a:rPr lang="en-US" altLang="zh-TW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indent="-914400">
              <a:lnSpc>
                <a:spcPts val="5049"/>
              </a:lnSpc>
              <a:buAutoNum type="arabicPeriod"/>
            </a:pPr>
            <a:endParaRPr lang="en-US" sz="4468" dirty="0">
              <a:solidFill>
                <a:srgbClr val="3939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ts val="5049"/>
              </a:lnSpc>
              <a:spcBef>
                <a:spcPct val="0"/>
              </a:spcBef>
            </a:pPr>
            <a:endParaRPr lang="en-US" sz="4468" dirty="0">
              <a:solidFill>
                <a:srgbClr val="393939"/>
              </a:solidFill>
              <a:latin typeface="TT Milks Casual 900 One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7C797417-C53A-80A3-18F3-3C157FD71EFC}"/>
              </a:ext>
            </a:extLst>
          </p:cNvPr>
          <p:cNvSpPr/>
          <p:nvPr/>
        </p:nvSpPr>
        <p:spPr>
          <a:xfrm>
            <a:off x="7044731" y="4774326"/>
            <a:ext cx="8794105" cy="4191000"/>
          </a:xfrm>
          <a:custGeom>
            <a:avLst/>
            <a:gdLst/>
            <a:ahLst/>
            <a:cxnLst/>
            <a:rect l="l" t="t" r="r" b="b"/>
            <a:pathLst>
              <a:path w="8149181" h="3752912">
                <a:moveTo>
                  <a:pt x="0" y="0"/>
                </a:moveTo>
                <a:lnTo>
                  <a:pt x="8149180" y="0"/>
                </a:lnTo>
                <a:lnTo>
                  <a:pt x="8149180" y="3752912"/>
                </a:lnTo>
                <a:lnTo>
                  <a:pt x="0" y="375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283E74-55B9-B49E-5FB0-7B22BB728DD1}"/>
              </a:ext>
            </a:extLst>
          </p:cNvPr>
          <p:cNvSpPr txBox="1"/>
          <p:nvPr/>
        </p:nvSpPr>
        <p:spPr>
          <a:xfrm>
            <a:off x="914400" y="612648"/>
            <a:ext cx="1592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3.Study on impact resistance of composite rocket launcher - De Gruyter Open Access August 20, 2021 (</a:t>
            </a:r>
            <a:r>
              <a:rPr lang="en-US" altLang="zh-TW" sz="4000" dirty="0" err="1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degruyter.com</a:t>
            </a:r>
            <a:r>
              <a:rPr lang="en-US" altLang="zh-TW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sz="4000" dirty="0">
              <a:solidFill>
                <a:srgbClr val="3939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4.Design and analysis of 2-axis rocket motor stand for thrust vectoring</a:t>
            </a:r>
          </a:p>
          <a:p>
            <a:endParaRPr lang="en-US" altLang="zh-TW" sz="4000" dirty="0">
              <a:solidFill>
                <a:srgbClr val="3939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4000" dirty="0">
                <a:solidFill>
                  <a:srgbClr val="3939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5.CONSTRUCTION OF THE LAUNCH PAD FOR MODEL ROCKETS</a:t>
            </a:r>
          </a:p>
          <a:p>
            <a:endParaRPr lang="en-US" altLang="zh-TW" sz="1800" dirty="0">
              <a:solidFill>
                <a:srgbClr val="393939"/>
              </a:solidFill>
              <a:latin typeface="TT Milks Casual 900 One"/>
            </a:endParaRPr>
          </a:p>
          <a:p>
            <a:endParaRPr lang="en-US" altLang="zh-TW" sz="1800" dirty="0">
              <a:solidFill>
                <a:srgbClr val="393939"/>
              </a:solidFill>
              <a:latin typeface="TT Milks Casual 900 One"/>
            </a:endParaRPr>
          </a:p>
          <a:p>
            <a:endParaRPr lang="en-US" altLang="zh-TW" sz="1800" dirty="0">
              <a:solidFill>
                <a:srgbClr val="393939"/>
              </a:solidFill>
              <a:latin typeface="TT Milks Casual 900 One"/>
            </a:endParaRPr>
          </a:p>
          <a:p>
            <a:endParaRPr kumimoji="1" lang="zh-TW" alt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9ED3577E-0681-4F08-6AA5-C38DF12B6E18}"/>
              </a:ext>
            </a:extLst>
          </p:cNvPr>
          <p:cNvSpPr/>
          <p:nvPr/>
        </p:nvSpPr>
        <p:spPr>
          <a:xfrm>
            <a:off x="247292" y="4762500"/>
            <a:ext cx="5918499" cy="4579701"/>
          </a:xfrm>
          <a:custGeom>
            <a:avLst/>
            <a:gdLst/>
            <a:ahLst/>
            <a:cxnLst/>
            <a:rect l="l" t="t" r="r" b="b"/>
            <a:pathLst>
              <a:path w="6760794" h="5120602">
                <a:moveTo>
                  <a:pt x="0" y="0"/>
                </a:moveTo>
                <a:lnTo>
                  <a:pt x="6760794" y="0"/>
                </a:lnTo>
                <a:lnTo>
                  <a:pt x="6760794" y="5120602"/>
                </a:lnTo>
                <a:lnTo>
                  <a:pt x="0" y="5120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F84AB37-F98D-7E99-C702-BD7CFEBDB7C5}"/>
              </a:ext>
            </a:extLst>
          </p:cNvPr>
          <p:cNvSpPr/>
          <p:nvPr/>
        </p:nvSpPr>
        <p:spPr>
          <a:xfrm>
            <a:off x="6253830" y="4547444"/>
            <a:ext cx="5776295" cy="5321979"/>
          </a:xfrm>
          <a:custGeom>
            <a:avLst/>
            <a:gdLst/>
            <a:ahLst/>
            <a:cxnLst/>
            <a:rect l="l" t="t" r="r" b="b"/>
            <a:pathLst>
              <a:path w="5776295" h="5321979">
                <a:moveTo>
                  <a:pt x="0" y="0"/>
                </a:moveTo>
                <a:lnTo>
                  <a:pt x="5776294" y="0"/>
                </a:lnTo>
                <a:lnTo>
                  <a:pt x="5776294" y="5321979"/>
                </a:lnTo>
                <a:lnTo>
                  <a:pt x="0" y="5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869279FD-290B-FE4C-3CD8-BADA53D4ABDA}"/>
              </a:ext>
            </a:extLst>
          </p:cNvPr>
          <p:cNvSpPr/>
          <p:nvPr/>
        </p:nvSpPr>
        <p:spPr>
          <a:xfrm>
            <a:off x="12149885" y="5143500"/>
            <a:ext cx="5854247" cy="3840785"/>
          </a:xfrm>
          <a:custGeom>
            <a:avLst/>
            <a:gdLst/>
            <a:ahLst/>
            <a:cxnLst/>
            <a:rect l="l" t="t" r="r" b="b"/>
            <a:pathLst>
              <a:path w="8157439" h="4752270">
                <a:moveTo>
                  <a:pt x="0" y="0"/>
                </a:moveTo>
                <a:lnTo>
                  <a:pt x="8157439" y="0"/>
                </a:lnTo>
                <a:lnTo>
                  <a:pt x="8157439" y="4752270"/>
                </a:lnTo>
                <a:lnTo>
                  <a:pt x="0" y="475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38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59024"/>
            <a:ext cx="8754488" cy="99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58"/>
              </a:lnSpc>
            </a:pPr>
            <a:r>
              <a:rPr lang="en-US" sz="6899" dirty="0" err="1">
                <a:ea typeface="PingFang SC" panose="020B0400000000000000" pitchFamily="34" charset="-122"/>
              </a:rPr>
              <a:t>應力分析</a:t>
            </a:r>
            <a:endParaRPr lang="en-US" sz="6899" dirty="0">
              <a:ea typeface="PingFang SC" panose="020B0400000000000000" pitchFamily="3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255625"/>
            <a:ext cx="16230600" cy="288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sz="3405" spc="204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從前面的文獻中，我們找出5種不同的材料，再根據設計出的支架，和相同假設情況下，進行安全係數的計算。最終在不考量經濟效益的條件下，選出最適合的材料。</a:t>
            </a:r>
          </a:p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sz="3405" spc="204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5種材料：</a:t>
            </a:r>
          </a:p>
          <a:p>
            <a:pPr>
              <a:lnSpc>
                <a:spcPts val="4597"/>
              </a:lnSpc>
              <a:spcBef>
                <a:spcPct val="0"/>
              </a:spcBef>
            </a:pPr>
            <a:r>
              <a:rPr lang="en-US" sz="3405" b="1" spc="204" dirty="0">
                <a:solidFill>
                  <a:srgbClr val="F05A39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</a:rPr>
              <a:t>T700 carbon fiber, cast iron, steel s355, AA7039, Ti6Al-4V。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56286" y="5524605"/>
            <a:ext cx="9975428" cy="3804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4"/>
              </a:lnSpc>
            </a:pPr>
            <a:r>
              <a:rPr lang="en-US" sz="3699" spc="221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分析步驟</a:t>
            </a:r>
            <a:r>
              <a:rPr lang="en-US" sz="3699" spc="221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：</a:t>
            </a:r>
          </a:p>
          <a:p>
            <a:pPr marL="798828" lvl="1" indent="-399414">
              <a:lnSpc>
                <a:spcPts val="4994"/>
              </a:lnSpc>
              <a:buFont typeface="Arial"/>
              <a:buChar char="•"/>
            </a:pPr>
            <a:r>
              <a:rPr lang="en-US" sz="3699" spc="221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選出想選用的材料並做好假設</a:t>
            </a:r>
            <a:endParaRPr lang="en-US" sz="3699" spc="221" dirty="0">
              <a:latin typeface="Times New Roman" panose="02020603050405020304" pitchFamily="18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 marL="798828" lvl="1" indent="-399414">
              <a:lnSpc>
                <a:spcPts val="4994"/>
              </a:lnSpc>
              <a:buFont typeface="Arial"/>
              <a:buChar char="•"/>
            </a:pPr>
            <a:r>
              <a:rPr lang="en-US" sz="3699" spc="221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找出材料特性：脆性、延性、Sut、Sy</a:t>
            </a:r>
            <a:r>
              <a:rPr lang="en-US" sz="3699" spc="221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</a:p>
          <a:p>
            <a:pPr marL="798828" lvl="1" indent="-399414">
              <a:lnSpc>
                <a:spcPts val="4994"/>
              </a:lnSpc>
              <a:spcBef>
                <a:spcPct val="0"/>
              </a:spcBef>
              <a:buFont typeface="Arial"/>
              <a:buChar char="•"/>
            </a:pPr>
            <a:r>
              <a:rPr lang="en-US" sz="3699" spc="221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根據材料特性選擇合適的failure</a:t>
            </a:r>
            <a:r>
              <a:rPr lang="en-US" sz="3699" spc="221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criteria</a:t>
            </a:r>
          </a:p>
          <a:p>
            <a:pPr marL="798828" lvl="1" indent="-399414">
              <a:lnSpc>
                <a:spcPts val="4994"/>
              </a:lnSpc>
              <a:spcBef>
                <a:spcPct val="0"/>
              </a:spcBef>
              <a:buFont typeface="Arial"/>
              <a:buChar char="•"/>
            </a:pPr>
            <a:r>
              <a:rPr lang="en-US" sz="3699" spc="221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然後根據failure</a:t>
            </a:r>
            <a:r>
              <a:rPr lang="en-US" sz="3699" spc="221" dirty="0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sz="3699" spc="221" dirty="0" err="1">
                <a:latin typeface="Times New Roman" panose="02020603050405020304" pitchFamily="18" charset="0"/>
                <a:ea typeface="PingFang SC" panose="020B0400000000000000" pitchFamily="34" charset="-122"/>
                <a:cs typeface="Times New Roman" panose="02020603050405020304" pitchFamily="18" charset="0"/>
              </a:rPr>
              <a:t>criteria計算出安全係數</a:t>
            </a:r>
            <a:endParaRPr lang="en-US" sz="3699" spc="221" dirty="0">
              <a:latin typeface="Times New Roman" panose="02020603050405020304" pitchFamily="18" charset="0"/>
              <a:ea typeface="PingFang SC" panose="020B0400000000000000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4994"/>
              </a:lnSpc>
              <a:spcBef>
                <a:spcPct val="0"/>
              </a:spcBef>
            </a:pPr>
            <a:endParaRPr lang="en-US" sz="3699" spc="221" dirty="0">
              <a:solidFill>
                <a:srgbClr val="FFFFFF"/>
              </a:solidFill>
              <a:latin typeface="Montserrat"/>
              <a:ea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02006" y="1981519"/>
            <a:ext cx="15683988" cy="7561923"/>
          </a:xfrm>
          <a:custGeom>
            <a:avLst/>
            <a:gdLst/>
            <a:ahLst/>
            <a:cxnLst/>
            <a:rect l="l" t="t" r="r" b="b"/>
            <a:pathLst>
              <a:path w="15683988" h="7561923">
                <a:moveTo>
                  <a:pt x="0" y="0"/>
                </a:moveTo>
                <a:lnTo>
                  <a:pt x="15683988" y="0"/>
                </a:lnTo>
                <a:lnTo>
                  <a:pt x="15683988" y="7561923"/>
                </a:lnTo>
                <a:lnTo>
                  <a:pt x="0" y="7561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682942"/>
            <a:ext cx="15683988" cy="84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  <a:spcBef>
                <a:spcPct val="0"/>
              </a:spcBef>
            </a:pPr>
            <a:r>
              <a:rPr lang="en-US" sz="5400" spc="299" dirty="0" err="1">
                <a:ea typeface="PingFang SC" panose="020B0400000000000000" pitchFamily="34" charset="-122"/>
              </a:rPr>
              <a:t>共同假設</a:t>
            </a:r>
            <a:endParaRPr lang="en-US" sz="5400" spc="299" dirty="0">
              <a:ea typeface="PingFang SC" panose="020B0400000000000000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620918" y="993762"/>
            <a:ext cx="6020041" cy="8867929"/>
          </a:xfrm>
          <a:custGeom>
            <a:avLst/>
            <a:gdLst/>
            <a:ahLst/>
            <a:cxnLst/>
            <a:rect l="l" t="t" r="r" b="b"/>
            <a:pathLst>
              <a:path w="6020041" h="8867929">
                <a:moveTo>
                  <a:pt x="0" y="0"/>
                </a:moveTo>
                <a:lnTo>
                  <a:pt x="6020041" y="0"/>
                </a:lnTo>
                <a:lnTo>
                  <a:pt x="6020041" y="8867929"/>
                </a:lnTo>
                <a:lnTo>
                  <a:pt x="0" y="8867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879558" y="993762"/>
            <a:ext cx="6115340" cy="8937805"/>
          </a:xfrm>
          <a:custGeom>
            <a:avLst/>
            <a:gdLst/>
            <a:ahLst/>
            <a:cxnLst/>
            <a:rect l="l" t="t" r="r" b="b"/>
            <a:pathLst>
              <a:path w="6115340" h="8937805">
                <a:moveTo>
                  <a:pt x="0" y="0"/>
                </a:moveTo>
                <a:lnTo>
                  <a:pt x="6115340" y="0"/>
                </a:lnTo>
                <a:lnTo>
                  <a:pt x="6115340" y="8937805"/>
                </a:lnTo>
                <a:lnTo>
                  <a:pt x="0" y="8937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33340" y="296063"/>
            <a:ext cx="17101443" cy="21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5"/>
              </a:lnSpc>
            </a:pPr>
            <a:r>
              <a:rPr lang="en-US" sz="4429" dirty="0">
                <a:solidFill>
                  <a:srgbClr val="FFFFFF"/>
                </a:solidFill>
                <a:latin typeface="Montserrat Medium"/>
              </a:rPr>
              <a:t>    </a:t>
            </a:r>
            <a:r>
              <a:rPr lang="en-US" sz="4429" dirty="0">
                <a:solidFill>
                  <a:srgbClr val="FFFFFF"/>
                </a:solidFill>
                <a:latin typeface="Montserrat Bold"/>
                <a:ea typeface="Montserrat Bold"/>
              </a:rPr>
              <a:t>    </a:t>
            </a:r>
            <a:r>
              <a:rPr lang="en-US" sz="4429" b="1" dirty="0">
                <a:solidFill>
                  <a:schemeClr val="bg1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</a:rPr>
              <a:t>T700 carbon fiber：1.923                       cast iron：1.75</a:t>
            </a:r>
          </a:p>
          <a:p>
            <a:pPr>
              <a:lnSpc>
                <a:spcPts val="5005"/>
              </a:lnSpc>
            </a:pPr>
            <a:endParaRPr lang="en-US" sz="4429" dirty="0">
              <a:solidFill>
                <a:srgbClr val="FFFFFF"/>
              </a:solidFill>
              <a:latin typeface="Montserrat Bold"/>
              <a:ea typeface="Montserrat Bold"/>
            </a:endParaRPr>
          </a:p>
          <a:p>
            <a:pPr marL="0" lvl="0" indent="0">
              <a:lnSpc>
                <a:spcPts val="6700"/>
              </a:lnSpc>
              <a:spcBef>
                <a:spcPct val="0"/>
              </a:spcBef>
            </a:pPr>
            <a:endParaRPr lang="en-US" sz="4429" dirty="0">
              <a:solidFill>
                <a:srgbClr val="FFFFFF"/>
              </a:solidFill>
              <a:latin typeface="Montserrat Bold"/>
              <a:ea typeface="Montserra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714631" y="1028700"/>
            <a:ext cx="5648812" cy="8948908"/>
          </a:xfrm>
          <a:custGeom>
            <a:avLst/>
            <a:gdLst/>
            <a:ahLst/>
            <a:cxnLst/>
            <a:rect l="l" t="t" r="r" b="b"/>
            <a:pathLst>
              <a:path w="5648812" h="8948908">
                <a:moveTo>
                  <a:pt x="0" y="0"/>
                </a:moveTo>
                <a:lnTo>
                  <a:pt x="5648813" y="0"/>
                </a:lnTo>
                <a:lnTo>
                  <a:pt x="5648813" y="8948908"/>
                </a:lnTo>
                <a:lnTo>
                  <a:pt x="0" y="8948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9801993" y="1028700"/>
            <a:ext cx="6099397" cy="8922632"/>
          </a:xfrm>
          <a:custGeom>
            <a:avLst/>
            <a:gdLst/>
            <a:ahLst/>
            <a:cxnLst/>
            <a:rect l="l" t="t" r="r" b="b"/>
            <a:pathLst>
              <a:path w="6099397" h="8922632">
                <a:moveTo>
                  <a:pt x="0" y="0"/>
                </a:moveTo>
                <a:lnTo>
                  <a:pt x="6099397" y="0"/>
                </a:lnTo>
                <a:lnTo>
                  <a:pt x="6099397" y="8922632"/>
                </a:lnTo>
                <a:lnTo>
                  <a:pt x="0" y="892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32728"/>
            <a:ext cx="15692537" cy="201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4199" b="1" spc="251" dirty="0">
                <a:solidFill>
                  <a:srgbClr val="FFFFFF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</a:rPr>
              <a:t>steel s355：0.72                    AA7039：0.67</a:t>
            </a:r>
          </a:p>
          <a:p>
            <a:pPr algn="ctr">
              <a:lnSpc>
                <a:spcPts val="4994"/>
              </a:lnSpc>
            </a:pPr>
            <a:endParaRPr lang="en-US" sz="4199" spc="251" dirty="0">
              <a:solidFill>
                <a:srgbClr val="FFFFFF"/>
              </a:solidFill>
              <a:latin typeface="Montserrat Bold"/>
              <a:ea typeface="Montserrat Bold"/>
            </a:endParaRPr>
          </a:p>
          <a:p>
            <a:pPr algn="ctr">
              <a:lnSpc>
                <a:spcPts val="4994"/>
              </a:lnSpc>
              <a:spcBef>
                <a:spcPct val="0"/>
              </a:spcBef>
            </a:pPr>
            <a:endParaRPr lang="en-US" sz="4199" spc="251" dirty="0">
              <a:solidFill>
                <a:srgbClr val="FFFFFF"/>
              </a:solidFill>
              <a:latin typeface="Montserrat Bold"/>
              <a:ea typeface="Montserra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620</Words>
  <Application>Microsoft Office PowerPoint</Application>
  <PresentationFormat>自訂</PresentationFormat>
  <Paragraphs>85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4" baseType="lpstr">
      <vt:lpstr>Hibernate</vt:lpstr>
      <vt:lpstr>Montserrat Medium</vt:lpstr>
      <vt:lpstr>Montserrat Bold</vt:lpstr>
      <vt:lpstr>Times New Roman</vt:lpstr>
      <vt:lpstr>Montserrat</vt:lpstr>
      <vt:lpstr>PingFang SC</vt:lpstr>
      <vt:lpstr>TT Milks Casual 900 One</vt:lpstr>
      <vt:lpstr>Calibri</vt:lpstr>
      <vt:lpstr>Arial</vt:lpstr>
      <vt:lpstr>微軟正黑體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機械設計原理期末報告</dc:title>
  <cp:lastModifiedBy>謹君 吳</cp:lastModifiedBy>
  <cp:revision>4</cp:revision>
  <dcterms:created xsi:type="dcterms:W3CDTF">2006-08-16T00:00:00Z</dcterms:created>
  <dcterms:modified xsi:type="dcterms:W3CDTF">2023-12-25T08:27:15Z</dcterms:modified>
  <dc:identifier>DAF337xMDkU</dc:identifier>
</cp:coreProperties>
</file>